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Raleway" pitchFamily="2" charset="0"/>
      <p:regular r:id="rId24"/>
      <p:bold r:id="rId25"/>
      <p:italic r:id="rId26"/>
      <p:boldItalic r:id="rId27"/>
    </p:embeddedFont>
    <p:embeddedFont>
      <p:font typeface="Raleway Black" pitchFamily="2" charset="0"/>
      <p:bold r:id="rId28"/>
      <p:boldItalic r:id="rId29"/>
    </p:embeddedFont>
    <p:embeddedFont>
      <p:font typeface="Raleway Light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yan Judd" initials="" lastIdx="1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microsoft.com/office/2016/11/relationships/changesInfo" Target="changesInfos/changesInfo1.xml"/><Relationship Id="rId21" Type="http://schemas.openxmlformats.org/officeDocument/2006/relationships/font" Target="fonts/font2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Judd" userId="df35422a509f75db" providerId="LiveId" clId="{B5DB850D-6390-49EF-BFE6-0A3EBBE8484D}"/>
    <pc:docChg chg="custSel modSld">
      <pc:chgData name="Ryan Judd" userId="df35422a509f75db" providerId="LiveId" clId="{B5DB850D-6390-49EF-BFE6-0A3EBBE8484D}" dt="2023-10-19T00:59:57.370" v="13" actId="20577"/>
      <pc:docMkLst>
        <pc:docMk/>
      </pc:docMkLst>
      <pc:sldChg chg="delCm">
        <pc:chgData name="Ryan Judd" userId="df35422a509f75db" providerId="LiveId" clId="{B5DB850D-6390-49EF-BFE6-0A3EBBE8484D}" dt="2023-10-19T00:59:07.364" v="0" actId="1592"/>
        <pc:sldMkLst>
          <pc:docMk/>
          <pc:sldMk cId="0" sldId="259"/>
        </pc:sldMkLst>
      </pc:sldChg>
      <pc:sldChg chg="delCm">
        <pc:chgData name="Ryan Judd" userId="df35422a509f75db" providerId="LiveId" clId="{B5DB850D-6390-49EF-BFE6-0A3EBBE8484D}" dt="2023-10-19T00:59:12.415" v="1" actId="1592"/>
        <pc:sldMkLst>
          <pc:docMk/>
          <pc:sldMk cId="0" sldId="260"/>
        </pc:sldMkLst>
      </pc:sldChg>
      <pc:sldChg chg="delCm">
        <pc:chgData name="Ryan Judd" userId="df35422a509f75db" providerId="LiveId" clId="{B5DB850D-6390-49EF-BFE6-0A3EBBE8484D}" dt="2023-10-19T00:59:14.519" v="2" actId="1592"/>
        <pc:sldMkLst>
          <pc:docMk/>
          <pc:sldMk cId="0" sldId="261"/>
        </pc:sldMkLst>
      </pc:sldChg>
      <pc:sldChg chg="delCm">
        <pc:chgData name="Ryan Judd" userId="df35422a509f75db" providerId="LiveId" clId="{B5DB850D-6390-49EF-BFE6-0A3EBBE8484D}" dt="2023-10-19T00:59:18.564" v="3" actId="1592"/>
        <pc:sldMkLst>
          <pc:docMk/>
          <pc:sldMk cId="0" sldId="263"/>
        </pc:sldMkLst>
      </pc:sldChg>
      <pc:sldChg chg="delCm">
        <pc:chgData name="Ryan Judd" userId="df35422a509f75db" providerId="LiveId" clId="{B5DB850D-6390-49EF-BFE6-0A3EBBE8484D}" dt="2023-10-19T00:59:21.720" v="4" actId="1592"/>
        <pc:sldMkLst>
          <pc:docMk/>
          <pc:sldMk cId="0" sldId="264"/>
        </pc:sldMkLst>
      </pc:sldChg>
      <pc:sldChg chg="delCm">
        <pc:chgData name="Ryan Judd" userId="df35422a509f75db" providerId="LiveId" clId="{B5DB850D-6390-49EF-BFE6-0A3EBBE8484D}" dt="2023-10-19T00:59:26.423" v="5" actId="1592"/>
        <pc:sldMkLst>
          <pc:docMk/>
          <pc:sldMk cId="0" sldId="265"/>
        </pc:sldMkLst>
      </pc:sldChg>
      <pc:sldChg chg="delCm">
        <pc:chgData name="Ryan Judd" userId="df35422a509f75db" providerId="LiveId" clId="{B5DB850D-6390-49EF-BFE6-0A3EBBE8484D}" dt="2023-10-19T00:59:29.851" v="6" actId="1592"/>
        <pc:sldMkLst>
          <pc:docMk/>
          <pc:sldMk cId="0" sldId="266"/>
        </pc:sldMkLst>
      </pc:sldChg>
      <pc:sldChg chg="delCm">
        <pc:chgData name="Ryan Judd" userId="df35422a509f75db" providerId="LiveId" clId="{B5DB850D-6390-49EF-BFE6-0A3EBBE8484D}" dt="2023-10-19T00:59:32.464" v="7" actId="1592"/>
        <pc:sldMkLst>
          <pc:docMk/>
          <pc:sldMk cId="0" sldId="267"/>
        </pc:sldMkLst>
      </pc:sldChg>
      <pc:sldChg chg="delCm">
        <pc:chgData name="Ryan Judd" userId="df35422a509f75db" providerId="LiveId" clId="{B5DB850D-6390-49EF-BFE6-0A3EBBE8484D}" dt="2023-10-19T00:59:35.156" v="8" actId="1592"/>
        <pc:sldMkLst>
          <pc:docMk/>
          <pc:sldMk cId="0" sldId="268"/>
        </pc:sldMkLst>
      </pc:sldChg>
      <pc:sldChg chg="delCm">
        <pc:chgData name="Ryan Judd" userId="df35422a509f75db" providerId="LiveId" clId="{B5DB850D-6390-49EF-BFE6-0A3EBBE8484D}" dt="2023-10-19T00:59:40.313" v="9" actId="1592"/>
        <pc:sldMkLst>
          <pc:docMk/>
          <pc:sldMk cId="0" sldId="269"/>
        </pc:sldMkLst>
      </pc:sldChg>
      <pc:sldChg chg="modSp mod delCm">
        <pc:chgData name="Ryan Judd" userId="df35422a509f75db" providerId="LiveId" clId="{B5DB850D-6390-49EF-BFE6-0A3EBBE8484D}" dt="2023-10-19T00:59:57.370" v="13" actId="20577"/>
        <pc:sldMkLst>
          <pc:docMk/>
          <pc:sldMk cId="0" sldId="270"/>
        </pc:sldMkLst>
        <pc:spChg chg="mod">
          <ac:chgData name="Ryan Judd" userId="df35422a509f75db" providerId="LiveId" clId="{B5DB850D-6390-49EF-BFE6-0A3EBBE8484D}" dt="2023-10-19T00:59:57.370" v="13" actId="20577"/>
          <ac:spMkLst>
            <pc:docMk/>
            <pc:sldMk cId="0" sldId="270"/>
            <ac:spMk id="280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fa96218b0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7" name="Google Shape;127;g24fa96218b0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4faa9b1a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2" name="Google Shape;222;g24faa9b1a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4faa9b1a8d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2" name="Google Shape;232;g24faa9b1a8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4faa9b1a8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2" name="Google Shape;242;g24faa9b1a8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4fa96218b0_1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2" name="Google Shape;252;g24fa96218b0_1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fa96218b0_1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2" name="Google Shape;262;g24fa96218b0_1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4fa96218b0_1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2" name="Google Shape;272;g24fa96218b0_1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4fa96218b0_1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4" name="Google Shape;284;g24fa96218b0_1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4fa96218b0_1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7" name="Google Shape;137;g24fa96218b0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4fa96218b0_1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4" name="Google Shape;154;g24fa96218b0_1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4fa96218b0_1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3" name="Google Shape;163;g24fa96218b0_1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4fa96218b0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3" name="Google Shape;173;g24fa96218b0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4fa96218b0_1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" name="Google Shape;183;g24fa96218b0_1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4fa96218b0_1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3" name="Google Shape;193;g24fa96218b0_1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4fa96218b0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2" name="Google Shape;202;g24fa96218b0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4fa96218b0_1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2" name="Google Shape;212;g24fa96218b0_1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 flipH="1">
            <a:off x="0" y="0"/>
            <a:ext cx="9144000" cy="6092190"/>
          </a:xfrm>
          <a:custGeom>
            <a:avLst/>
            <a:gdLst/>
            <a:ahLst/>
            <a:cxnLst/>
            <a:rect l="l" t="t" r="r" b="b"/>
            <a:pathLst>
              <a:path w="18288000" h="12184380" extrusionOk="0">
                <a:moveTo>
                  <a:pt x="18288000" y="0"/>
                </a:moveTo>
                <a:lnTo>
                  <a:pt x="0" y="0"/>
                </a:lnTo>
                <a:lnTo>
                  <a:pt x="0" y="12184380"/>
                </a:lnTo>
                <a:lnTo>
                  <a:pt x="18288000" y="1218438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 rot="-5400000">
            <a:off x="-220838" y="3662628"/>
            <a:ext cx="1459068" cy="47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UNIVERSITY OF TORONTO 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1" name="Google Shape;131;p25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Google Shape;132;p25"/>
          <p:cNvSpPr txBox="1"/>
          <p:nvPr/>
        </p:nvSpPr>
        <p:spPr>
          <a:xfrm>
            <a:off x="952418" y="438150"/>
            <a:ext cx="6177297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Group 4 Project 1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5"/>
          <p:cNvSpPr txBox="1"/>
          <p:nvPr/>
        </p:nvSpPr>
        <p:spPr>
          <a:xfrm>
            <a:off x="952427" y="1076800"/>
            <a:ext cx="6567600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0" i="0" u="none" strike="noStrike" cap="none">
                <a:solidFill>
                  <a:srgbClr val="FFFDFC"/>
                </a:solidFill>
                <a:latin typeface="Raleway Black"/>
                <a:ea typeface="Raleway Black"/>
                <a:cs typeface="Raleway Black"/>
                <a:sym typeface="Raleway Black"/>
              </a:rPr>
              <a:t>Green Portfolio Analysis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5"/>
          <p:cNvSpPr txBox="1"/>
          <p:nvPr/>
        </p:nvSpPr>
        <p:spPr>
          <a:xfrm>
            <a:off x="952418" y="1796153"/>
            <a:ext cx="6177297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Ana Cano, Andrew Gopan, Nasir Farah, Ryan Judd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700" y="870975"/>
            <a:ext cx="5195376" cy="3605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5" name="Google Shape;225;p34"/>
          <p:cNvGrpSpPr/>
          <p:nvPr/>
        </p:nvGrpSpPr>
        <p:grpSpPr>
          <a:xfrm>
            <a:off x="6386649" y="1242050"/>
            <a:ext cx="2556375" cy="3105200"/>
            <a:chOff x="-18" y="-76200"/>
            <a:chExt cx="9877800" cy="8280534"/>
          </a:xfrm>
        </p:grpSpPr>
        <p:sp>
          <p:nvSpPr>
            <p:cNvPr id="226" name="Google Shape;226;p34"/>
            <p:cNvSpPr txBox="1"/>
            <p:nvPr/>
          </p:nvSpPr>
          <p:spPr>
            <a:xfrm>
              <a:off x="0" y="-76200"/>
              <a:ext cx="9056700" cy="206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2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Rolling Standard Deviation</a:t>
              </a:r>
              <a:endParaRPr sz="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4"/>
            <p:cNvSpPr txBox="1"/>
            <p:nvPr/>
          </p:nvSpPr>
          <p:spPr>
            <a:xfrm>
              <a:off x="-18" y="3894534"/>
              <a:ext cx="9877800" cy="430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 </a:t>
              </a: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This statistical measure provided useful information about the reliability of our portfolios.</a:t>
              </a:r>
              <a:endParaRPr/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-All three portfolios showed low deviation compared to the S&amp;P  and QCLN indexes.</a:t>
              </a: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-Also QCLN seems to be more reliable measured to S&amp;P.</a:t>
              </a: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8" name="Google Shape;228;p34"/>
          <p:cNvCxnSpPr/>
          <p:nvPr/>
        </p:nvCxnSpPr>
        <p:spPr>
          <a:xfrm>
            <a:off x="514350" y="514350"/>
            <a:ext cx="15900" cy="2757600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9" name="Google Shape;229;p34"/>
          <p:cNvSpPr txBox="1"/>
          <p:nvPr/>
        </p:nvSpPr>
        <p:spPr>
          <a:xfrm rot="-5400000">
            <a:off x="-455881" y="3869304"/>
            <a:ext cx="1879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5"/>
          <p:cNvPicPr preferRelativeResize="0"/>
          <p:nvPr/>
        </p:nvPicPr>
        <p:blipFill rotWithShape="1">
          <a:blip r:embed="rId3">
            <a:alphaModFix/>
          </a:blip>
          <a:srcRect l="159" r="159"/>
          <a:stretch/>
        </p:blipFill>
        <p:spPr>
          <a:xfrm>
            <a:off x="860700" y="870975"/>
            <a:ext cx="5195375" cy="3605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35"/>
          <p:cNvGrpSpPr/>
          <p:nvPr/>
        </p:nvGrpSpPr>
        <p:grpSpPr>
          <a:xfrm>
            <a:off x="6386654" y="1242050"/>
            <a:ext cx="2343894" cy="2332175"/>
            <a:chOff x="0" y="-76200"/>
            <a:chExt cx="9056777" cy="6219134"/>
          </a:xfrm>
        </p:grpSpPr>
        <p:sp>
          <p:nvSpPr>
            <p:cNvPr id="236" name="Google Shape;236;p35"/>
            <p:cNvSpPr txBox="1"/>
            <p:nvPr/>
          </p:nvSpPr>
          <p:spPr>
            <a:xfrm>
              <a:off x="0" y="-76200"/>
              <a:ext cx="9056700" cy="14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36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Correlation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5"/>
            <p:cNvSpPr txBox="1"/>
            <p:nvPr/>
          </p:nvSpPr>
          <p:spPr>
            <a:xfrm>
              <a:off x="77" y="2859134"/>
              <a:ext cx="9056700" cy="328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 This indicator </a:t>
              </a: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proves the relationship between each portfolios and the indexes.</a:t>
              </a: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 Our selections showed Good correlation between each other and a lower  correlation between the indexes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38" name="Google Shape;238;p35"/>
          <p:cNvCxnSpPr/>
          <p:nvPr/>
        </p:nvCxnSpPr>
        <p:spPr>
          <a:xfrm>
            <a:off x="514350" y="514350"/>
            <a:ext cx="15900" cy="2757600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9" name="Google Shape;239;p35"/>
          <p:cNvSpPr txBox="1"/>
          <p:nvPr/>
        </p:nvSpPr>
        <p:spPr>
          <a:xfrm rot="-5400000">
            <a:off x="-455881" y="3869304"/>
            <a:ext cx="1879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6"/>
          <p:cNvPicPr preferRelativeResize="0"/>
          <p:nvPr/>
        </p:nvPicPr>
        <p:blipFill rotWithShape="1">
          <a:blip r:embed="rId3">
            <a:alphaModFix/>
          </a:blip>
          <a:srcRect l="1653" r="1653"/>
          <a:stretch/>
        </p:blipFill>
        <p:spPr>
          <a:xfrm>
            <a:off x="860700" y="870975"/>
            <a:ext cx="5195375" cy="3605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36"/>
          <p:cNvGrpSpPr/>
          <p:nvPr/>
        </p:nvGrpSpPr>
        <p:grpSpPr>
          <a:xfrm>
            <a:off x="6279824" y="1242050"/>
            <a:ext cx="2450704" cy="2516213"/>
            <a:chOff x="-412788" y="-76200"/>
            <a:chExt cx="9469488" cy="6709901"/>
          </a:xfrm>
        </p:grpSpPr>
        <p:sp>
          <p:nvSpPr>
            <p:cNvPr id="246" name="Google Shape;246;p36"/>
            <p:cNvSpPr txBox="1"/>
            <p:nvPr/>
          </p:nvSpPr>
          <p:spPr>
            <a:xfrm>
              <a:off x="0" y="-76200"/>
              <a:ext cx="9056700" cy="14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36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Beta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6"/>
            <p:cNvSpPr txBox="1"/>
            <p:nvPr/>
          </p:nvSpPr>
          <p:spPr>
            <a:xfrm>
              <a:off x="-412788" y="2775401"/>
              <a:ext cx="9056700" cy="385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 </a:t>
              </a: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Our chosen portfolios shows low Beta, which proves us they are less volatile to the markets performance. </a:t>
              </a:r>
              <a:endParaRPr/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 Interestingly our Renewable sector shows a negative beta, which informs us its opposite directional movement to the indexes.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48" name="Google Shape;248;p36"/>
          <p:cNvCxnSpPr/>
          <p:nvPr/>
        </p:nvCxnSpPr>
        <p:spPr>
          <a:xfrm>
            <a:off x="514350" y="514350"/>
            <a:ext cx="15900" cy="2757600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9" name="Google Shape;249;p36"/>
          <p:cNvSpPr txBox="1"/>
          <p:nvPr/>
        </p:nvSpPr>
        <p:spPr>
          <a:xfrm rot="-5400000">
            <a:off x="-455881" y="3869304"/>
            <a:ext cx="1879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3350" y="471109"/>
            <a:ext cx="3847875" cy="4405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5" name="Google Shape;255;p37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6" name="Google Shape;256;p37"/>
          <p:cNvSpPr txBox="1"/>
          <p:nvPr/>
        </p:nvSpPr>
        <p:spPr>
          <a:xfrm rot="-5400000">
            <a:off x="-431255" y="3844575"/>
            <a:ext cx="1879903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7" name="Google Shape;257;p37"/>
          <p:cNvGrpSpPr/>
          <p:nvPr/>
        </p:nvGrpSpPr>
        <p:grpSpPr>
          <a:xfrm>
            <a:off x="5334325" y="1242040"/>
            <a:ext cx="3396300" cy="3151385"/>
            <a:chOff x="5334325" y="1242040"/>
            <a:chExt cx="3396300" cy="3151385"/>
          </a:xfrm>
        </p:grpSpPr>
        <p:sp>
          <p:nvSpPr>
            <p:cNvPr id="258" name="Google Shape;258;p37"/>
            <p:cNvSpPr txBox="1"/>
            <p:nvPr/>
          </p:nvSpPr>
          <p:spPr>
            <a:xfrm>
              <a:off x="5334325" y="1242040"/>
              <a:ext cx="33963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36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Sharpe Ratios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7"/>
            <p:cNvSpPr txBox="1"/>
            <p:nvPr/>
          </p:nvSpPr>
          <p:spPr>
            <a:xfrm>
              <a:off x="5334325" y="2731125"/>
              <a:ext cx="3356700" cy="166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</a:t>
              </a: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The sharpe ratio evaluates risk and return together, to help choose an investment with the optimal risk.</a:t>
              </a:r>
              <a:endParaRPr/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-Generally, the higher the risk, the better the investment</a:t>
              </a: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-The Sharpe Ratio calculation formula is:</a:t>
              </a: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r>
                <a:rPr lang="en" sz="1000" u="sng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Avg. portfolio  returns - returns of a risk free investment </a:t>
              </a:r>
              <a:endParaRPr sz="1000" u="sng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                             Standard Deviation</a:t>
              </a: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-The best investment choice in this case is:  QCLN</a:t>
              </a: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4" name="Google Shape;264;p38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5" name="Google Shape;265;p38"/>
          <p:cNvSpPr txBox="1"/>
          <p:nvPr/>
        </p:nvSpPr>
        <p:spPr>
          <a:xfrm rot="-5400000">
            <a:off x="-431255" y="3844575"/>
            <a:ext cx="1879903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p38"/>
          <p:cNvGrpSpPr/>
          <p:nvPr/>
        </p:nvGrpSpPr>
        <p:grpSpPr>
          <a:xfrm>
            <a:off x="747275" y="2713515"/>
            <a:ext cx="7207725" cy="1231511"/>
            <a:chOff x="747275" y="2713515"/>
            <a:chExt cx="7207725" cy="1231511"/>
          </a:xfrm>
        </p:grpSpPr>
        <p:sp>
          <p:nvSpPr>
            <p:cNvPr id="267" name="Google Shape;267;p38"/>
            <p:cNvSpPr txBox="1"/>
            <p:nvPr/>
          </p:nvSpPr>
          <p:spPr>
            <a:xfrm>
              <a:off x="747275" y="2713515"/>
              <a:ext cx="3396300" cy="95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7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Correlation Additional Visual</a:t>
              </a:r>
              <a:endParaRPr sz="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8"/>
            <p:cNvSpPr txBox="1"/>
            <p:nvPr/>
          </p:nvSpPr>
          <p:spPr>
            <a:xfrm>
              <a:off x="5208800" y="2713526"/>
              <a:ext cx="2746200" cy="123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57200" marR="0" lvl="0" indent="-2921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DFC"/>
                </a:buClr>
                <a:buSzPts val="1000"/>
                <a:buFont typeface="Raleway"/>
                <a:buChar char="-"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Correlation matrix similar to heatmap but with greater range of colours</a:t>
              </a: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457200" marR="0" lvl="0" indent="-2921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DFC"/>
                </a:buClr>
                <a:buSzPts val="1000"/>
                <a:buFont typeface="Raleway"/>
                <a:buChar char="-"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Strong correlation between renewables portfolio and QCLN as well as manufacturing portfolio and QCLN</a:t>
              </a:r>
              <a:endParaRPr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269" name="Google Shape;26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999" y="914614"/>
            <a:ext cx="6765994" cy="1522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443"/>
            <a:ext cx="9144003" cy="274141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9"/>
          <p:cNvSpPr txBox="1"/>
          <p:nvPr/>
        </p:nvSpPr>
        <p:spPr>
          <a:xfrm>
            <a:off x="1333445" y="497470"/>
            <a:ext cx="3724275" cy="714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0" i="0" u="none" strike="noStrike" cap="none">
                <a:solidFill>
                  <a:srgbClr val="FFFDFC"/>
                </a:solidFill>
                <a:latin typeface="Raleway Black"/>
                <a:ea typeface="Raleway Black"/>
                <a:cs typeface="Raleway Black"/>
                <a:sym typeface="Raleway Black"/>
              </a:rPr>
              <a:t>Conclusion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6" name="Google Shape;276;p39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7" name="Google Shape;277;p39"/>
          <p:cNvSpPr txBox="1"/>
          <p:nvPr/>
        </p:nvSpPr>
        <p:spPr>
          <a:xfrm>
            <a:off x="1157919" y="2931475"/>
            <a:ext cx="8082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FINDINGS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9"/>
          <p:cNvSpPr txBox="1"/>
          <p:nvPr/>
        </p:nvSpPr>
        <p:spPr>
          <a:xfrm>
            <a:off x="1007325" y="3135775"/>
            <a:ext cx="29151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Although some sectors are more volatile than others, the grouped green portfolios tend to move in the same direction.</a:t>
            </a:r>
            <a:endParaRPr/>
          </a:p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The green stock in the manufacturing sector is more safe to invest in for the long term and less volatile.</a:t>
            </a:r>
            <a:endParaRPr/>
          </a:p>
          <a:p>
            <a:pPr marL="9144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171450" marR="0" lvl="1" indent="-1270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9"/>
          <p:cNvSpPr txBox="1"/>
          <p:nvPr/>
        </p:nvSpPr>
        <p:spPr>
          <a:xfrm>
            <a:off x="4399636" y="2931475"/>
            <a:ext cx="14685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IMPROVEMENTS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9"/>
          <p:cNvSpPr txBox="1"/>
          <p:nvPr/>
        </p:nvSpPr>
        <p:spPr>
          <a:xfrm>
            <a:off x="4399613" y="3135775"/>
            <a:ext cx="3346500" cy="1443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dirty="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Find a green portfolio with longer period of returns</a:t>
            </a:r>
            <a:endParaRPr sz="1000" dirty="0">
              <a:solidFill>
                <a:srgbClr val="FFFDF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dirty="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Develop robust framework for categorizing 50 stocks into three portfolios  </a:t>
            </a:r>
          </a:p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dirty="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Spend additional time practicing collaborating in GitHub to avoid technical difficulties, rework, and improve version control</a:t>
            </a:r>
            <a:endParaRPr sz="1000" dirty="0">
              <a:solidFill>
                <a:srgbClr val="FFFDF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171450" marR="0" lvl="1" indent="-1270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9"/>
          <p:cNvSpPr txBox="1"/>
          <p:nvPr/>
        </p:nvSpPr>
        <p:spPr>
          <a:xfrm rot="-5400000">
            <a:off x="-431255" y="3844575"/>
            <a:ext cx="1879903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40"/>
          <p:cNvPicPr preferRelativeResize="0"/>
          <p:nvPr/>
        </p:nvPicPr>
        <p:blipFill rotWithShape="1">
          <a:blip r:embed="rId3">
            <a:alphaModFix/>
          </a:blip>
          <a:srcRect t="7591" b="7590"/>
          <a:stretch/>
        </p:blipFill>
        <p:spPr>
          <a:xfrm>
            <a:off x="0" y="1443"/>
            <a:ext cx="9144003" cy="5142057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0"/>
          <p:cNvSpPr txBox="1"/>
          <p:nvPr/>
        </p:nvSpPr>
        <p:spPr>
          <a:xfrm>
            <a:off x="1333445" y="497470"/>
            <a:ext cx="5288350" cy="2858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 b="0" i="0" u="none" strike="noStrike" cap="none">
                <a:solidFill>
                  <a:srgbClr val="FFFDFC"/>
                </a:solidFill>
                <a:latin typeface="Raleway Black"/>
                <a:ea typeface="Raleway Black"/>
                <a:cs typeface="Raleway Black"/>
                <a:sym typeface="Raleway Black"/>
              </a:rPr>
              <a:t>Questions &amp; Answers</a:t>
            </a:r>
            <a:endParaRPr sz="7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8" name="Google Shape;288;p40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9" name="Google Shape;289;p40"/>
          <p:cNvSpPr txBox="1"/>
          <p:nvPr/>
        </p:nvSpPr>
        <p:spPr>
          <a:xfrm rot="-5400000">
            <a:off x="-431255" y="3844575"/>
            <a:ext cx="1879903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6"/>
          <p:cNvPicPr preferRelativeResize="0"/>
          <p:nvPr/>
        </p:nvPicPr>
        <p:blipFill rotWithShape="1">
          <a:blip r:embed="rId3">
            <a:alphaModFix amt="58000"/>
          </a:blip>
          <a:srcRect t="22452" b="36776"/>
          <a:stretch/>
        </p:blipFill>
        <p:spPr>
          <a:xfrm>
            <a:off x="2" y="0"/>
            <a:ext cx="9143998" cy="265555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 txBox="1"/>
          <p:nvPr/>
        </p:nvSpPr>
        <p:spPr>
          <a:xfrm>
            <a:off x="3622624" y="3383914"/>
            <a:ext cx="1653037" cy="23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ANALYSIS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3622624" y="3724480"/>
            <a:ext cx="2036958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Performance</a:t>
            </a:r>
            <a:endParaRPr/>
          </a:p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Risk</a:t>
            </a:r>
            <a:endParaRPr/>
          </a:p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Rolling Statistics</a:t>
            </a:r>
            <a:endParaRPr/>
          </a:p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Sharpe Ratios</a:t>
            </a:r>
            <a:endParaRPr/>
          </a:p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Additional Python Library</a:t>
            </a:r>
            <a:endParaRPr/>
          </a:p>
          <a:p>
            <a:pPr marL="171450" marR="0" lvl="1" indent="-107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FFFDF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2" name="Google Shape;142;p26"/>
          <p:cNvSpPr txBox="1"/>
          <p:nvPr/>
        </p:nvSpPr>
        <p:spPr>
          <a:xfrm>
            <a:off x="952418" y="3383914"/>
            <a:ext cx="1653037" cy="23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BACKGROUND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952418" y="3724480"/>
            <a:ext cx="165303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Motivation</a:t>
            </a:r>
            <a:endParaRPr/>
          </a:p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Data Import</a:t>
            </a:r>
            <a:endParaRPr/>
          </a:p>
          <a:p>
            <a:pPr marL="171450" marR="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Approach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6402672" y="3383914"/>
            <a:ext cx="1897239" cy="23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6402672" y="3724480"/>
            <a:ext cx="1653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"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Findings</a:t>
            </a:r>
            <a:endParaRPr>
              <a:solidFill>
                <a:schemeClr val="dk1"/>
              </a:solidFill>
            </a:endParaRPr>
          </a:p>
          <a:p>
            <a:pPr marL="171450" lvl="1" indent="-171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</a:pPr>
            <a:r>
              <a:rPr lang="en" sz="10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Areas of improvement</a:t>
            </a:r>
            <a:endParaRPr>
              <a:solidFill>
                <a:schemeClr val="dk1"/>
              </a:solidFill>
            </a:endParaRPr>
          </a:p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>
              <a:solidFill>
                <a:srgbClr val="FFFDF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952419" y="561488"/>
            <a:ext cx="4117096" cy="115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Table Of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0" i="0" u="none" strike="noStrike" cap="none">
                <a:solidFill>
                  <a:srgbClr val="FFFDFC"/>
                </a:solidFill>
                <a:latin typeface="Raleway Black"/>
                <a:ea typeface="Raleway Black"/>
                <a:cs typeface="Raleway Black"/>
                <a:sym typeface="Raleway Black"/>
              </a:rPr>
              <a:t>Contents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952419" y="2655554"/>
            <a:ext cx="973846" cy="578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01.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3598154" y="2655554"/>
            <a:ext cx="973846" cy="578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02.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6402672" y="2655554"/>
            <a:ext cx="973846" cy="578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03.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 rot="-5400000">
            <a:off x="-431255" y="3844575"/>
            <a:ext cx="1879903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1" name="Google Shape;151;p26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Google Shape;156;p27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7" name="Google Shape;157;p27"/>
          <p:cNvSpPr txBox="1"/>
          <p:nvPr/>
        </p:nvSpPr>
        <p:spPr>
          <a:xfrm>
            <a:off x="885743" y="3523696"/>
            <a:ext cx="21303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Motivation</a:t>
            </a:r>
            <a:endParaRPr/>
          </a:p>
          <a:p>
            <a:pPr marL="171450" marR="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Data Import</a:t>
            </a:r>
            <a:endParaRPr/>
          </a:p>
          <a:p>
            <a:pPr marL="171450" marR="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Analysis Approach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7"/>
          <p:cNvSpPr txBox="1"/>
          <p:nvPr/>
        </p:nvSpPr>
        <p:spPr>
          <a:xfrm rot="-5400000">
            <a:off x="-431255" y="3844575"/>
            <a:ext cx="1879903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7102486" y="3788229"/>
            <a:ext cx="1798673" cy="1082475"/>
          </a:xfrm>
          <a:custGeom>
            <a:avLst/>
            <a:gdLst/>
            <a:ahLst/>
            <a:cxnLst/>
            <a:rect l="l" t="t" r="r" b="b"/>
            <a:pathLst>
              <a:path w="1071462" h="644825" extrusionOk="0">
                <a:moveTo>
                  <a:pt x="0" y="0"/>
                </a:moveTo>
                <a:lnTo>
                  <a:pt x="1071462" y="0"/>
                </a:lnTo>
                <a:lnTo>
                  <a:pt x="1071462" y="644826"/>
                </a:lnTo>
                <a:lnTo>
                  <a:pt x="0" y="6448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7"/>
          <p:cNvSpPr txBox="1"/>
          <p:nvPr/>
        </p:nvSpPr>
        <p:spPr>
          <a:xfrm>
            <a:off x="2409577" y="520650"/>
            <a:ext cx="6491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en" sz="8400">
                <a:solidFill>
                  <a:srgbClr val="FFFDFC"/>
                </a:solidFill>
                <a:latin typeface="Raleway Black"/>
                <a:ea typeface="Raleway Black"/>
                <a:cs typeface="Raleway Black"/>
                <a:sym typeface="Raleway Black"/>
              </a:rPr>
              <a:t>Background</a:t>
            </a:r>
            <a:endParaRPr sz="8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/>
          <p:cNvPicPr preferRelativeResize="0"/>
          <p:nvPr/>
        </p:nvPicPr>
        <p:blipFill rotWithShape="1">
          <a:blip r:embed="rId3">
            <a:alphaModFix/>
          </a:blip>
          <a:srcRect l="7767" t="760" r="33547" b="209"/>
          <a:stretch/>
        </p:blipFill>
        <p:spPr>
          <a:xfrm>
            <a:off x="4572007" y="0"/>
            <a:ext cx="457199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6" name="Google Shape;166;p28"/>
          <p:cNvGrpSpPr/>
          <p:nvPr/>
        </p:nvGrpSpPr>
        <p:grpSpPr>
          <a:xfrm>
            <a:off x="1151120" y="514350"/>
            <a:ext cx="2994192" cy="3719334"/>
            <a:chOff x="0" y="-76200"/>
            <a:chExt cx="7984511" cy="9918221"/>
          </a:xfrm>
        </p:grpSpPr>
        <p:sp>
          <p:nvSpPr>
            <p:cNvPr id="167" name="Google Shape;167;p28"/>
            <p:cNvSpPr txBox="1"/>
            <p:nvPr/>
          </p:nvSpPr>
          <p:spPr>
            <a:xfrm>
              <a:off x="0" y="-76200"/>
              <a:ext cx="7067520" cy="1905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3600" b="0" i="0" u="none" strike="noStrike" cap="none">
                  <a:solidFill>
                    <a:srgbClr val="FFFDFC"/>
                  </a:solidFill>
                  <a:latin typeface="Raleway Black"/>
                  <a:ea typeface="Raleway Black"/>
                  <a:cs typeface="Raleway Black"/>
                  <a:sym typeface="Raleway Black"/>
                </a:rPr>
                <a:t>Motivation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8"/>
            <p:cNvSpPr txBox="1"/>
            <p:nvPr/>
          </p:nvSpPr>
          <p:spPr>
            <a:xfrm>
              <a:off x="11" y="1829621"/>
              <a:ext cx="7984500" cy="80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lang="en" sz="16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Understand how “green” stocks are performing </a:t>
              </a:r>
              <a:endParaRPr sz="1600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lang="en" sz="16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Financial analysis of </a:t>
              </a:r>
              <a:r>
                <a:rPr lang="en" sz="16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“</a:t>
              </a:r>
              <a:r>
                <a:rPr lang="en" sz="16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Green” stocks against the S&amp;P 500 and First Trust NASDAQ Clean Edge Index including performance, risk, and additional insights</a:t>
              </a:r>
              <a:endParaRPr sz="16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285750" marR="0" lvl="1" indent="-1841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cxnSp>
        <p:nvCxnSpPr>
          <p:cNvPr id="169" name="Google Shape;169;p28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" name="Google Shape;170;p28"/>
          <p:cNvSpPr txBox="1"/>
          <p:nvPr/>
        </p:nvSpPr>
        <p:spPr>
          <a:xfrm rot="-5400000">
            <a:off x="-455881" y="3869304"/>
            <a:ext cx="1879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9"/>
          <p:cNvPicPr preferRelativeResize="0"/>
          <p:nvPr/>
        </p:nvPicPr>
        <p:blipFill rotWithShape="1">
          <a:blip r:embed="rId3">
            <a:alphaModFix/>
          </a:blip>
          <a:srcRect l="20370" r="20369"/>
          <a:stretch/>
        </p:blipFill>
        <p:spPr>
          <a:xfrm>
            <a:off x="4572007" y="0"/>
            <a:ext cx="4571993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29"/>
          <p:cNvGrpSpPr/>
          <p:nvPr/>
        </p:nvGrpSpPr>
        <p:grpSpPr>
          <a:xfrm>
            <a:off x="1151120" y="514350"/>
            <a:ext cx="3079504" cy="4248758"/>
            <a:chOff x="0" y="-76200"/>
            <a:chExt cx="8212011" cy="11330021"/>
          </a:xfrm>
        </p:grpSpPr>
        <p:sp>
          <p:nvSpPr>
            <p:cNvPr id="177" name="Google Shape;177;p29"/>
            <p:cNvSpPr txBox="1"/>
            <p:nvPr/>
          </p:nvSpPr>
          <p:spPr>
            <a:xfrm>
              <a:off x="0" y="-76200"/>
              <a:ext cx="8212011" cy="1905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3600" b="0" i="0" u="none" strike="noStrike" cap="none">
                  <a:solidFill>
                    <a:srgbClr val="FFFDFC"/>
                  </a:solidFill>
                  <a:latin typeface="Raleway Black"/>
                  <a:ea typeface="Raleway Black"/>
                  <a:cs typeface="Raleway Black"/>
                  <a:sym typeface="Raleway Black"/>
                </a:rPr>
                <a:t>Data Import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9"/>
            <p:cNvSpPr txBox="1"/>
            <p:nvPr/>
          </p:nvSpPr>
          <p:spPr>
            <a:xfrm>
              <a:off x="11" y="1829621"/>
              <a:ext cx="7984500" cy="942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1" indent="-2730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lang="en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Historical financial data for the S&amp;P 500 and First Trust NASDAQ Clean Edge Index  came from Alpaca.</a:t>
              </a:r>
              <a:endParaRPr sz="1200"/>
            </a:p>
            <a:p>
              <a:pPr marL="285750" marR="0" lvl="1" indent="-2730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lang="en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We chose the First Trust NASDAQ Clean Edge Index  for its robust holdings of well-screened green stocks</a:t>
              </a:r>
              <a:endParaRPr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285750" marR="0" lvl="1" indent="-2730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lang="en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We took 50 stocks from the Clean Edge Index and categorized them into 3 portfolios based on industry</a:t>
              </a:r>
              <a:endParaRPr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cxnSp>
        <p:nvCxnSpPr>
          <p:cNvPr id="179" name="Google Shape;179;p29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0" name="Google Shape;180;p29"/>
          <p:cNvSpPr txBox="1"/>
          <p:nvPr/>
        </p:nvSpPr>
        <p:spPr>
          <a:xfrm rot="-5400000">
            <a:off x="-455881" y="3869304"/>
            <a:ext cx="1879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0"/>
          <p:cNvPicPr preferRelativeResize="0"/>
          <p:nvPr/>
        </p:nvPicPr>
        <p:blipFill rotWithShape="1">
          <a:blip r:embed="rId3">
            <a:alphaModFix/>
          </a:blip>
          <a:srcRect l="20368" r="20368"/>
          <a:stretch/>
        </p:blipFill>
        <p:spPr>
          <a:xfrm>
            <a:off x="4572007" y="0"/>
            <a:ext cx="4571993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6" name="Google Shape;186;p30"/>
          <p:cNvGrpSpPr/>
          <p:nvPr/>
        </p:nvGrpSpPr>
        <p:grpSpPr>
          <a:xfrm>
            <a:off x="1151120" y="514350"/>
            <a:ext cx="2994192" cy="3029708"/>
            <a:chOff x="0" y="-76200"/>
            <a:chExt cx="7984511" cy="8079221"/>
          </a:xfrm>
        </p:grpSpPr>
        <p:sp>
          <p:nvSpPr>
            <p:cNvPr id="187" name="Google Shape;187;p30"/>
            <p:cNvSpPr txBox="1"/>
            <p:nvPr/>
          </p:nvSpPr>
          <p:spPr>
            <a:xfrm>
              <a:off x="0" y="-76200"/>
              <a:ext cx="7067520" cy="19058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3600" b="0" i="0" u="none" strike="noStrike" cap="none">
                  <a:solidFill>
                    <a:srgbClr val="FFFDFC"/>
                  </a:solidFill>
                  <a:latin typeface="Raleway Black"/>
                  <a:ea typeface="Raleway Black"/>
                  <a:cs typeface="Raleway Black"/>
                  <a:sym typeface="Raleway Black"/>
                </a:rPr>
                <a:t>Approach</a:t>
              </a: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0"/>
            <p:cNvSpPr txBox="1"/>
            <p:nvPr/>
          </p:nvSpPr>
          <p:spPr>
            <a:xfrm>
              <a:off x="11" y="1829621"/>
              <a:ext cx="7984500" cy="617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lang="en" sz="16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We used one Jupyter Notebook for data cleaning and preparation, and another for data analysis</a:t>
              </a:r>
              <a:endParaRPr/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lang="en" sz="16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We decided to analyze the portfolios’ performance relative to the indices</a:t>
              </a:r>
              <a:endParaRPr/>
            </a:p>
          </p:txBody>
        </p:sp>
      </p:grpSp>
      <p:cxnSp>
        <p:nvCxnSpPr>
          <p:cNvPr id="189" name="Google Shape;189;p30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0" name="Google Shape;190;p30"/>
          <p:cNvSpPr txBox="1"/>
          <p:nvPr/>
        </p:nvSpPr>
        <p:spPr>
          <a:xfrm rot="-5400000">
            <a:off x="-455881" y="3869304"/>
            <a:ext cx="1879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Google Shape;195;p31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Google Shape;196;p31"/>
          <p:cNvSpPr txBox="1"/>
          <p:nvPr/>
        </p:nvSpPr>
        <p:spPr>
          <a:xfrm>
            <a:off x="3142263" y="520660"/>
            <a:ext cx="5758896" cy="1667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lang="en" sz="8400" b="0" i="0" u="none" strike="noStrike" cap="none">
                <a:solidFill>
                  <a:srgbClr val="FFFDFC"/>
                </a:solidFill>
                <a:latin typeface="Raleway Black"/>
                <a:ea typeface="Raleway Black"/>
                <a:cs typeface="Raleway Black"/>
                <a:sym typeface="Raleway Black"/>
              </a:rPr>
              <a:t>Analysis</a:t>
            </a:r>
            <a:endParaRPr sz="8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885743" y="3523696"/>
            <a:ext cx="21303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Performance</a:t>
            </a:r>
            <a:endParaRPr/>
          </a:p>
          <a:p>
            <a:pPr marL="171450" marR="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Risk</a:t>
            </a:r>
            <a:endParaRPr/>
          </a:p>
          <a:p>
            <a:pPr marL="171450" marR="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Rolling Statistics</a:t>
            </a:r>
            <a:endParaRPr/>
          </a:p>
          <a:p>
            <a:pPr marL="171450" marR="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Sharpe Ratios</a:t>
            </a:r>
            <a:endParaRPr/>
          </a:p>
          <a:p>
            <a:pPr marL="171450" marR="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" sz="1000" b="0" i="0" u="none" strike="noStrike" cap="none">
                <a:solidFill>
                  <a:srgbClr val="FFFDFC"/>
                </a:solidFill>
                <a:latin typeface="Raleway"/>
                <a:ea typeface="Raleway"/>
                <a:cs typeface="Raleway"/>
                <a:sym typeface="Raleway"/>
              </a:rPr>
              <a:t>Additional Analysis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1"/>
          <p:cNvSpPr txBox="1"/>
          <p:nvPr/>
        </p:nvSpPr>
        <p:spPr>
          <a:xfrm rot="-5400000">
            <a:off x="-431255" y="3844575"/>
            <a:ext cx="1879903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1"/>
          <p:cNvSpPr/>
          <p:nvPr/>
        </p:nvSpPr>
        <p:spPr>
          <a:xfrm>
            <a:off x="7819541" y="3789086"/>
            <a:ext cx="1081618" cy="1081618"/>
          </a:xfrm>
          <a:custGeom>
            <a:avLst/>
            <a:gdLst/>
            <a:ahLst/>
            <a:cxnLst/>
            <a:rect l="l" t="t" r="r" b="b"/>
            <a:pathLst>
              <a:path w="947971" h="947971" extrusionOk="0">
                <a:moveTo>
                  <a:pt x="0" y="0"/>
                </a:moveTo>
                <a:lnTo>
                  <a:pt x="947971" y="0"/>
                </a:lnTo>
                <a:lnTo>
                  <a:pt x="947971" y="947971"/>
                </a:lnTo>
                <a:lnTo>
                  <a:pt x="0" y="947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2"/>
          <p:cNvPicPr preferRelativeResize="0"/>
          <p:nvPr/>
        </p:nvPicPr>
        <p:blipFill rotWithShape="1">
          <a:blip r:embed="rId3">
            <a:alphaModFix/>
          </a:blip>
          <a:srcRect l="9"/>
          <a:stretch/>
        </p:blipFill>
        <p:spPr>
          <a:xfrm>
            <a:off x="691886" y="1295100"/>
            <a:ext cx="5195375" cy="2757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5" name="Google Shape;205;p32"/>
          <p:cNvGrpSpPr/>
          <p:nvPr/>
        </p:nvGrpSpPr>
        <p:grpSpPr>
          <a:xfrm>
            <a:off x="6309674" y="1242050"/>
            <a:ext cx="2420856" cy="2564296"/>
            <a:chOff x="0" y="-76200"/>
            <a:chExt cx="9056700" cy="6838123"/>
          </a:xfrm>
        </p:grpSpPr>
        <p:sp>
          <p:nvSpPr>
            <p:cNvPr id="206" name="Google Shape;206;p32"/>
            <p:cNvSpPr txBox="1"/>
            <p:nvPr/>
          </p:nvSpPr>
          <p:spPr>
            <a:xfrm>
              <a:off x="0" y="-76200"/>
              <a:ext cx="9056700" cy="9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Performance</a:t>
              </a:r>
              <a:endPara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32"/>
            <p:cNvSpPr txBox="1"/>
            <p:nvPr/>
          </p:nvSpPr>
          <p:spPr>
            <a:xfrm>
              <a:off x="3" y="2452123"/>
              <a:ext cx="7323600" cy="430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 </a:t>
              </a: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There is a strong correlation between the three portfolios' interim daily average returns</a:t>
              </a:r>
              <a:endParaRPr/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 The green stocks' returns seem to respond similarly to the market events no matter what sector.</a:t>
              </a:r>
              <a:endParaRPr/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08" name="Google Shape;208;p32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9" name="Google Shape;209;p32"/>
          <p:cNvSpPr txBox="1"/>
          <p:nvPr/>
        </p:nvSpPr>
        <p:spPr>
          <a:xfrm rot="-5400000">
            <a:off x="-431255" y="3844575"/>
            <a:ext cx="1879903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F53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3"/>
          <p:cNvPicPr preferRelativeResize="0"/>
          <p:nvPr/>
        </p:nvPicPr>
        <p:blipFill rotWithShape="1">
          <a:blip r:embed="rId3">
            <a:alphaModFix/>
          </a:blip>
          <a:srcRect l="9"/>
          <a:stretch/>
        </p:blipFill>
        <p:spPr>
          <a:xfrm>
            <a:off x="860700" y="1295100"/>
            <a:ext cx="4565149" cy="2757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" name="Google Shape;215;p33"/>
          <p:cNvGrpSpPr/>
          <p:nvPr/>
        </p:nvGrpSpPr>
        <p:grpSpPr>
          <a:xfrm>
            <a:off x="5756424" y="1242050"/>
            <a:ext cx="2974220" cy="2648251"/>
            <a:chOff x="0" y="-76200"/>
            <a:chExt cx="9056700" cy="7062004"/>
          </a:xfrm>
        </p:grpSpPr>
        <p:sp>
          <p:nvSpPr>
            <p:cNvPr id="216" name="Google Shape;216;p33"/>
            <p:cNvSpPr txBox="1"/>
            <p:nvPr/>
          </p:nvSpPr>
          <p:spPr>
            <a:xfrm>
              <a:off x="0" y="-76200"/>
              <a:ext cx="9056700" cy="225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9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" sz="24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Green Standard Deviation</a:t>
              </a:r>
              <a:endParaRPr sz="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3"/>
            <p:cNvSpPr txBox="1"/>
            <p:nvPr/>
          </p:nvSpPr>
          <p:spPr>
            <a:xfrm>
              <a:off x="2" y="2676004"/>
              <a:ext cx="7323600" cy="430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 b="0" i="0" u="none" strike="noStrike" cap="none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 </a:t>
              </a: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By analyzing the volatility of the 3 portfolios, we conclude that the green stocks in the manufacturing portfolio are less volatile than the other two sectors.</a:t>
              </a:r>
              <a:endParaRPr/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000">
                  <a:solidFill>
                    <a:srgbClr val="FFFDFC"/>
                  </a:solidFill>
                  <a:latin typeface="Raleway"/>
                  <a:ea typeface="Raleway"/>
                  <a:cs typeface="Raleway"/>
                  <a:sym typeface="Raleway"/>
                </a:rPr>
                <a:t>- The green renewable energy sector has the highest volatility among the three sectors. </a:t>
              </a:r>
              <a:endParaRPr/>
            </a:p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18" name="Google Shape;218;p33"/>
          <p:cNvCxnSpPr/>
          <p:nvPr/>
        </p:nvCxnSpPr>
        <p:spPr>
          <a:xfrm>
            <a:off x="514350" y="514350"/>
            <a:ext cx="15777" cy="2757608"/>
          </a:xfrm>
          <a:prstGeom prst="straightConnector1">
            <a:avLst/>
          </a:prstGeom>
          <a:noFill/>
          <a:ln w="19050" cap="flat" cmpd="sng">
            <a:solidFill>
              <a:srgbClr val="FFFDF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9" name="Google Shape;219;p33"/>
          <p:cNvSpPr txBox="1"/>
          <p:nvPr/>
        </p:nvSpPr>
        <p:spPr>
          <a:xfrm rot="-5400000">
            <a:off x="-431255" y="3844575"/>
            <a:ext cx="1879903" cy="17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DFC"/>
                </a:solidFill>
                <a:latin typeface="Raleway Light"/>
                <a:ea typeface="Raleway Light"/>
                <a:cs typeface="Raleway Light"/>
                <a:sym typeface="Raleway Light"/>
              </a:rPr>
              <a:t>GREEN PORTFOLIO ANALYSIS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616</Words>
  <Application>Microsoft Office PowerPoint</Application>
  <PresentationFormat>On-screen Show (16:9)</PresentationFormat>
  <Paragraphs>93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Raleway Black</vt:lpstr>
      <vt:lpstr>Raleway</vt:lpstr>
      <vt:lpstr>Arial</vt:lpstr>
      <vt:lpstr>Calibri</vt:lpstr>
      <vt:lpstr>Raleway Light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Ryan Judd</cp:lastModifiedBy>
  <cp:revision>1</cp:revision>
  <dcterms:modified xsi:type="dcterms:W3CDTF">2023-10-19T01:00:04Z</dcterms:modified>
</cp:coreProperties>
</file>